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0" r:id="rId26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5" Type="http://schemas.openxmlformats.org/officeDocument/2006/relationships/slide" Target="slides/slide14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6" name="Shape 11106"/>
        <p:cNvGrpSpPr/>
        <p:nvPr/>
      </p:nvGrpSpPr>
      <p:grpSpPr>
        <a:xfrm>
          <a:off x="0" y="0"/>
          <a:ext cx="0" cy="0"/>
          <a:chOff x="0" y="0"/>
          <a:chExt cx="0" cy="0"/>
        </a:xfrm>
      </p:grpSpPr>
      <p:sp>
        <p:nvSpPr>
          <p:cNvPr id="11107" name="Google Shape;11107;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8" name="Google Shape;11108;p1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97.xml"/><Relationship Id="rId2" Type="http://schemas.openxmlformats.org/officeDocument/2006/relationships/notesSlide" Target="../notesSlides/notesSlide145.xml"/><Relationship Id="rId3" Type="http://schemas.openxmlformats.org/officeDocument/2006/relationships/image" Target="../media/image285.png"/><Relationship Id="rId4" Type="http://schemas.openxmlformats.org/officeDocument/2006/relationships/image" Target="../media/image292.png"/><Relationship Id="rId5" Type="http://schemas.openxmlformats.org/officeDocument/2006/relationships/image" Target="../media/image295.png"/><Relationship Id="rId6" Type="http://schemas.openxmlformats.org/officeDocument/2006/relationships/image" Target="../media/image298.png"/></Relationships>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9" name="Shape 11109"/>
        <p:cNvGrpSpPr/>
        <p:nvPr/>
      </p:nvGrpSpPr>
      <p:grpSpPr>
        <a:xfrm>
          <a:off x="0" y="0"/>
          <a:ext cx="0" cy="0"/>
          <a:chOff x="0" y="0"/>
          <a:chExt cx="0" cy="0"/>
        </a:xfrm>
      </p:grpSpPr>
      <p:sp>
        <p:nvSpPr>
          <p:cNvPr id="11110" name="Google Shape;11110;p157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 All.Exp.Mtg</a:t>
            </a:r>
            <a:r>
              <a:rPr b="0" i="0" lang="en-US" sz="1400" u="none" cap="none" strike="noStrike">
                <a:solidFill>
                  <a:srgbClr val="000000"/>
                </a:solidFill>
                <a:latin typeface="Comic Sans MS"/>
                <a:ea typeface="Comic Sans MS"/>
                <a:cs typeface="Comic Sans MS"/>
                <a:sym typeface="Comic Sans MS"/>
              </a:rPr>
              <a:t>  5/18/09  – A.Valishev</a:t>
            </a:r>
            <a:endParaRPr/>
          </a:p>
        </p:txBody>
      </p:sp>
      <p:sp>
        <p:nvSpPr>
          <p:cNvPr id="11111" name="Google Shape;11111;p157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omic Sans MS"/>
              <a:buNone/>
            </a:pPr>
            <a:fld id="{00000000-1234-1234-1234-123412341234}" type="slidenum">
              <a:rPr b="0" i="0" lang="en-US" sz="1200" u="none" cap="none" strike="noStrike">
                <a:solidFill>
                  <a:srgbClr val="000000"/>
                </a:solidFill>
                <a:latin typeface="Comic Sans MS"/>
                <a:ea typeface="Comic Sans MS"/>
                <a:cs typeface="Comic Sans MS"/>
                <a:sym typeface="Comic Sans MS"/>
              </a:rPr>
              <a:t>‹#›</a:t>
            </a:fld>
            <a:endParaRPr b="0" i="0" sz="1200" u="none" cap="none" strike="noStrike">
              <a:solidFill>
                <a:srgbClr val="000000"/>
              </a:solidFill>
              <a:latin typeface="Comic Sans MS"/>
              <a:ea typeface="Comic Sans MS"/>
              <a:cs typeface="Comic Sans MS"/>
              <a:sym typeface="Comic Sans MS"/>
            </a:endParaRPr>
          </a:p>
        </p:txBody>
      </p:sp>
      <p:sp>
        <p:nvSpPr>
          <p:cNvPr id="11112" name="Google Shape;11112;p157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t>Beam-Beam Effects at Low-Beta Sequence 14</a:t>
            </a:r>
            <a:endParaRPr baseline="30000" sz="2000"/>
          </a:p>
        </p:txBody>
      </p:sp>
      <p:pic>
        <p:nvPicPr>
          <p:cNvPr id="11113" name="Google Shape;11113;p1575"/>
          <p:cNvPicPr preferRelativeResize="0"/>
          <p:nvPr/>
        </p:nvPicPr>
        <p:blipFill rotWithShape="1">
          <a:blip r:embed="rId3">
            <a:alphaModFix/>
          </a:blip>
          <a:srcRect b="0" l="0" r="0" t="0"/>
          <a:stretch/>
        </p:blipFill>
        <p:spPr>
          <a:xfrm>
            <a:off x="152400" y="685800"/>
            <a:ext cx="6096000" cy="2819400"/>
          </a:xfrm>
          <a:prstGeom prst="rect">
            <a:avLst/>
          </a:prstGeom>
          <a:noFill/>
          <a:ln>
            <a:noFill/>
          </a:ln>
        </p:spPr>
      </p:pic>
      <p:pic>
        <p:nvPicPr>
          <p:cNvPr id="11114" name="Google Shape;11114;p1575"/>
          <p:cNvPicPr preferRelativeResize="0"/>
          <p:nvPr/>
        </p:nvPicPr>
        <p:blipFill rotWithShape="1">
          <a:blip r:embed="rId4">
            <a:alphaModFix/>
          </a:blip>
          <a:srcRect b="0" l="0" r="0" t="0"/>
          <a:stretch/>
        </p:blipFill>
        <p:spPr>
          <a:xfrm>
            <a:off x="152400" y="3633788"/>
            <a:ext cx="4800600" cy="3224212"/>
          </a:xfrm>
          <a:prstGeom prst="rect">
            <a:avLst/>
          </a:prstGeom>
          <a:noFill/>
          <a:ln>
            <a:noFill/>
          </a:ln>
        </p:spPr>
      </p:pic>
      <p:pic>
        <p:nvPicPr>
          <p:cNvPr id="11115" name="Google Shape;11115;p1575"/>
          <p:cNvPicPr preferRelativeResize="0"/>
          <p:nvPr/>
        </p:nvPicPr>
        <p:blipFill rotWithShape="1">
          <a:blip r:embed="rId5">
            <a:alphaModFix/>
          </a:blip>
          <a:srcRect b="0" l="0" r="0" t="0"/>
          <a:stretch/>
        </p:blipFill>
        <p:spPr>
          <a:xfrm>
            <a:off x="4876800" y="3581400"/>
            <a:ext cx="4267200" cy="3276600"/>
          </a:xfrm>
          <a:prstGeom prst="rect">
            <a:avLst/>
          </a:prstGeom>
          <a:noFill/>
          <a:ln>
            <a:noFill/>
          </a:ln>
        </p:spPr>
      </p:pic>
      <p:sp>
        <p:nvSpPr>
          <p:cNvPr id="11116" name="Google Shape;11116;p1575"/>
          <p:cNvSpPr txBox="1"/>
          <p:nvPr/>
        </p:nvSpPr>
        <p:spPr>
          <a:xfrm>
            <a:off x="1447800" y="5638800"/>
            <a:ext cx="2682875" cy="36671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ε</a:t>
            </a:r>
            <a:r>
              <a:rPr b="0" i="0" lang="en-US" sz="1800" u="none" cap="none" strike="noStrike">
                <a:solidFill>
                  <a:srgbClr val="000000"/>
                </a:solidFill>
                <a:latin typeface="Comic Sans MS"/>
                <a:ea typeface="Comic Sans MS"/>
                <a:cs typeface="Comic Sans MS"/>
                <a:sym typeface="Comic Sans MS"/>
              </a:rPr>
              <a:t>a=8 </a:t>
            </a:r>
            <a:r>
              <a:rPr b="0" i="0" lang="en-US" sz="1800" u="none" cap="none" strike="noStrike">
                <a:solidFill>
                  <a:srgbClr val="000000"/>
                </a:solidFill>
                <a:latin typeface="Noto Sans Symbols"/>
                <a:ea typeface="Noto Sans Symbols"/>
                <a:cs typeface="Noto Sans Symbols"/>
                <a:sym typeface="Noto Sans Symbols"/>
              </a:rPr>
              <a:t>π</a:t>
            </a:r>
            <a:r>
              <a:rPr b="0" i="0" lang="en-US" sz="1800" u="none" cap="none" strike="noStrike">
                <a:solidFill>
                  <a:srgbClr val="000000"/>
                </a:solidFill>
                <a:latin typeface="Comic Sans MS"/>
                <a:ea typeface="Comic Sans MS"/>
                <a:cs typeface="Comic Sans MS"/>
                <a:sym typeface="Comic Sans MS"/>
              </a:rPr>
              <a:t> mm mrad, </a:t>
            </a:r>
            <a:r>
              <a:rPr b="0" i="0" lang="en-US" sz="1800" u="none" cap="none" strike="noStrike">
                <a:solidFill>
                  <a:srgbClr val="000000"/>
                </a:solidFill>
                <a:latin typeface="Noto Sans Symbols"/>
                <a:ea typeface="Noto Sans Symbols"/>
                <a:cs typeface="Noto Sans Symbols"/>
                <a:sym typeface="Noto Sans Symbols"/>
              </a:rPr>
              <a:t>ξ</a:t>
            </a:r>
            <a:r>
              <a:rPr b="0" i="0" lang="en-US" sz="1800" u="none" cap="none" strike="noStrike">
                <a:solidFill>
                  <a:srgbClr val="000000"/>
                </a:solidFill>
                <a:latin typeface="Comic Sans MS"/>
                <a:ea typeface="Comic Sans MS"/>
                <a:cs typeface="Comic Sans MS"/>
                <a:sym typeface="Comic Sans MS"/>
              </a:rPr>
              <a:t>=0.01</a:t>
            </a:r>
            <a:endParaRPr/>
          </a:p>
        </p:txBody>
      </p:sp>
      <p:sp>
        <p:nvSpPr>
          <p:cNvPr id="11117" name="Google Shape;11117;p1575"/>
          <p:cNvSpPr txBox="1"/>
          <p:nvPr/>
        </p:nvSpPr>
        <p:spPr>
          <a:xfrm>
            <a:off x="4895850" y="3352800"/>
            <a:ext cx="4248150" cy="36671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Comic Sans MS"/>
              <a:buNone/>
            </a:pPr>
            <a:r>
              <a:rPr b="0" i="0" lang="en-US" sz="1800" u="none" cap="none" strike="noStrike">
                <a:solidFill>
                  <a:srgbClr val="000000"/>
                </a:solidFill>
                <a:latin typeface="Comic Sans MS"/>
                <a:ea typeface="Comic Sans MS"/>
                <a:cs typeface="Comic Sans MS"/>
                <a:sym typeface="Comic Sans MS"/>
              </a:rPr>
              <a:t>C=12, different antiproton emittances</a:t>
            </a:r>
            <a:endParaRPr/>
          </a:p>
        </p:txBody>
      </p:sp>
      <p:sp>
        <p:nvSpPr>
          <p:cNvPr id="11118" name="Google Shape;11118;p1575"/>
          <p:cNvSpPr txBox="1"/>
          <p:nvPr/>
        </p:nvSpPr>
        <p:spPr>
          <a:xfrm>
            <a:off x="762000" y="838200"/>
            <a:ext cx="3476625" cy="3762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Comic Sans MS"/>
              <a:buNone/>
            </a:pPr>
            <a:r>
              <a:rPr b="0" i="0" lang="en-US" sz="1800" u="none" cap="none" strike="noStrike">
                <a:solidFill>
                  <a:srgbClr val="000000"/>
                </a:solidFill>
                <a:latin typeface="Comic Sans MS"/>
                <a:ea typeface="Comic Sans MS"/>
                <a:cs typeface="Comic Sans MS"/>
                <a:sym typeface="Comic Sans MS"/>
              </a:rPr>
              <a:t>Beam separations at LB seq. 14</a:t>
            </a:r>
            <a:endParaRPr/>
          </a:p>
        </p:txBody>
      </p:sp>
      <p:pic>
        <p:nvPicPr>
          <p:cNvPr id="11119" name="Google Shape;11119;p1575"/>
          <p:cNvPicPr preferRelativeResize="0"/>
          <p:nvPr/>
        </p:nvPicPr>
        <p:blipFill rotWithShape="1">
          <a:blip r:embed="rId6">
            <a:alphaModFix/>
          </a:blip>
          <a:srcRect b="0" l="0" r="0" t="0"/>
          <a:stretch/>
        </p:blipFill>
        <p:spPr>
          <a:xfrm>
            <a:off x="5791200" y="685800"/>
            <a:ext cx="3352800" cy="25606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